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1347" r:id="rId3"/>
    <p:sldId id="2134807319" r:id="rId4"/>
    <p:sldId id="2134807340" r:id="rId5"/>
    <p:sldId id="2134807338" r:id="rId6"/>
    <p:sldId id="1369" r:id="rId7"/>
    <p:sldId id="2134807347" r:id="rId8"/>
    <p:sldId id="2134807355" r:id="rId9"/>
    <p:sldId id="2134807329" r:id="rId10"/>
    <p:sldId id="2134807356" r:id="rId11"/>
    <p:sldId id="2134807341" r:id="rId12"/>
    <p:sldId id="1359" r:id="rId13"/>
    <p:sldId id="2134807358" r:id="rId14"/>
    <p:sldId id="1360" r:id="rId15"/>
  </p:sldIdLst>
  <p:sldSz cx="12192000" cy="6858000"/>
  <p:notesSz cx="6858000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  <p:embeddedFont>
      <p:font typeface="Montserrat ExtraBold" panose="020B0604020202020204" charset="-52"/>
      <p:bold r:id="rId28"/>
      <p:boldItalic r:id="rId29"/>
    </p:embeddedFont>
    <p:embeddedFont>
      <p:font typeface="Montserrat Medium" panose="020B0604020202020204" charset="-52"/>
      <p:regular r:id="rId30"/>
      <p:italic r:id="rId31"/>
    </p:embeddedFont>
    <p:embeddedFont>
      <p:font typeface="Montserrat SemiBold" panose="020B0604020202020204" charset="-52"/>
      <p:bold r:id="rId32"/>
      <p:boldItalic r:id="rId33"/>
    </p:embeddedFont>
    <p:embeddedFont>
      <p:font typeface="Roboto Condensed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FA"/>
    <a:srgbClr val="007E39"/>
    <a:srgbClr val="C1A015"/>
    <a:srgbClr val="00863D"/>
    <a:srgbClr val="0B5AB2"/>
    <a:srgbClr val="007DDA"/>
    <a:srgbClr val="788DA8"/>
    <a:srgbClr val="43BDA7"/>
    <a:srgbClr val="44A3C0"/>
    <a:srgbClr val="CA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96416" autoAdjust="0"/>
  </p:normalViewPr>
  <p:slideViewPr>
    <p:cSldViewPr snapToGrid="0">
      <p:cViewPr varScale="1">
        <p:scale>
          <a:sx n="86" d="100"/>
          <a:sy n="86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393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25A13E9-6C77-498F-95B9-6A4850814B9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309"/>
            <a:ext cx="2972393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91" y="9428309"/>
            <a:ext cx="2972392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50BCC7F-17C1-4049-8615-C0585BA0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5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393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5481486-E547-42DF-9EE5-7073A0564D8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19" y="4714956"/>
            <a:ext cx="5487370" cy="4467387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309"/>
            <a:ext cx="2972393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91" y="9428309"/>
            <a:ext cx="2972392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D7E5C6A-3029-486B-83D3-0CD3A19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7800" y="1379538"/>
            <a:ext cx="6613525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5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CDCB-91F1-47A3-A901-535821CE4D41}" type="slidenum">
              <a:rPr kumimoji="0" lang="ru-RU" altLang="ru-RU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35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46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4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E5C6A-3029-486B-83D3-0CD3A19C9C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0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E5C6A-3029-486B-83D3-0CD3A19C9C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6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39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6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6BBC-60A1-4B74-B31D-BDAA0CCECF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048125" y="6386666"/>
            <a:ext cx="4095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г. Актау, 2023 года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70337" y="3029033"/>
            <a:ext cx="105358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20728">
              <a:lnSpc>
                <a:spcPts val="4200"/>
              </a:lnSpc>
              <a:defRPr/>
            </a:pPr>
            <a:r>
              <a:rPr lang="ru-RU" altLang="ru-RU" sz="4000" b="1" dirty="0">
                <a:solidFill>
                  <a:srgbClr val="002060"/>
                </a:solidFill>
                <a:latin typeface="Montserrat" pitchFamily="2" charset="-52"/>
                <a:ea typeface="Roboto Black" panose="02000000000000000000" pitchFamily="2" charset="0"/>
                <a:cs typeface="Tahoma" panose="020B0604030504040204" pitchFamily="34" charset="0"/>
              </a:rPr>
              <a:t>Предложения по обновлению </a:t>
            </a:r>
          </a:p>
          <a:p>
            <a:pPr lvl="0" defTabSz="920728">
              <a:lnSpc>
                <a:spcPts val="4200"/>
              </a:lnSpc>
              <a:defRPr/>
            </a:pPr>
            <a:r>
              <a:rPr lang="ru-RU" altLang="ru-RU" sz="4000" b="1" dirty="0">
                <a:solidFill>
                  <a:srgbClr val="002060"/>
                </a:solidFill>
                <a:latin typeface="Montserrat" pitchFamily="2" charset="-52"/>
                <a:ea typeface="Roboto Black" panose="02000000000000000000" pitchFamily="2" charset="0"/>
                <a:cs typeface="Tahoma" panose="020B0604030504040204" pitchFamily="34" charset="0"/>
              </a:rPr>
              <a:t>налогового администрирования – переход к сервисной модели</a:t>
            </a:r>
          </a:p>
        </p:txBody>
      </p: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448" y="642129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05406" y="1162798"/>
            <a:ext cx="777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01573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61F747-1C21-4C38-8C6A-1DDADB5F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73" y="1815799"/>
            <a:ext cx="4023709" cy="4517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11D63-2E35-436D-8A72-DA9A7150BB25}"/>
              </a:ext>
            </a:extLst>
          </p:cNvPr>
          <p:cNvSpPr txBox="1"/>
          <p:nvPr/>
        </p:nvSpPr>
        <p:spPr>
          <a:xfrm>
            <a:off x="555418" y="1053744"/>
            <a:ext cx="6150806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2900" algn="just" defTabSz="914377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Цель камерального контроля </a:t>
            </a:r>
            <a:r>
              <a:rPr lang="ru-RU" sz="1600" dirty="0">
                <a:solidFill>
                  <a:srgbClr val="00000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–</a:t>
            </a:r>
            <a:r>
              <a:rPr lang="ru-RU" sz="16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предоставление налогоплательщику права 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САМОСТОЯТЕЛЬНОГО</a:t>
            </a:r>
            <a:r>
              <a:rPr lang="ru-RU" sz="1600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 устранения нарушений</a:t>
            </a:r>
            <a:endParaRPr lang="ru-RU" sz="16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717550" lvl="0" indent="-179388" algn="just" defTabSz="358775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в течение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срока исполнения уведомления </a:t>
            </a: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–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любая реакция </a:t>
            </a: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(согласие – доп. отчетность, несогласие – пояснение)</a:t>
            </a: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 будет признаваться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исполнением</a:t>
            </a: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 уведомления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10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C00D2EB-C8C3-40B0-BBF8-50936597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03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Камеральный контроль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BB41F-7931-4E0E-97C0-84A66DDF0315}"/>
              </a:ext>
            </a:extLst>
          </p:cNvPr>
          <p:cNvSpPr/>
          <p:nvPr/>
        </p:nvSpPr>
        <p:spPr>
          <a:xfrm>
            <a:off x="555418" y="2879281"/>
            <a:ext cx="61364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58775">
              <a:lnSpc>
                <a:spcPts val="2000"/>
              </a:lnSpc>
              <a:buFont typeface="+mj-lt"/>
              <a:buAutoNum type="arabicPeriod" startAt="2"/>
              <a:defRPr/>
            </a:pPr>
            <a:r>
              <a:rPr lang="ru-RU" sz="16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Отсутствие мер </a:t>
            </a:r>
            <a:r>
              <a:rPr lang="ru-RU" sz="1600" dirty="0"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– </a:t>
            </a:r>
            <a:r>
              <a:rPr lang="ru-RU" sz="1600" dirty="0"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банковские счета </a:t>
            </a:r>
            <a:r>
              <a:rPr lang="ru-RU" sz="1600" b="1" dirty="0"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не будут блокироваться </a:t>
            </a:r>
            <a:r>
              <a:rPr lang="ru-RU" sz="1600" dirty="0"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</a:rPr>
              <a:t>в случае совершения </a:t>
            </a:r>
            <a:r>
              <a:rPr lang="ru-RU" sz="1600" dirty="0"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действий по исполнению уведомления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AC3158-BF4C-40B2-8E48-77439BF91E58}"/>
              </a:ext>
            </a:extLst>
          </p:cNvPr>
          <p:cNvSpPr/>
          <p:nvPr/>
        </p:nvSpPr>
        <p:spPr>
          <a:xfrm>
            <a:off x="555418" y="4204681"/>
            <a:ext cx="613643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358775">
              <a:lnSpc>
                <a:spcPts val="2000"/>
              </a:lnSpc>
              <a:buFont typeface="+mj-lt"/>
              <a:buAutoNum type="arabicPeriod" startAt="3"/>
              <a:defRPr/>
            </a:pPr>
            <a:r>
              <a:rPr lang="ru-RU" sz="16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Обратная связь </a:t>
            </a:r>
            <a:r>
              <a:rPr lang="ru-RU" sz="1600" dirty="0">
                <a:latin typeface="Montserrat" pitchFamily="2" charset="-52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– результаты полноты и корректности совершенных действий по исполнению будут направлены налогоплательщику</a:t>
            </a:r>
          </a:p>
          <a:p>
            <a:pPr marL="714375" lvl="1" indent="-171450" algn="just" defTabSz="914377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извещение об устранении нарушения</a:t>
            </a:r>
          </a:p>
          <a:p>
            <a:pPr marL="714375" lvl="1" indent="-171450" algn="just" defTabSz="914377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извещение о не подтверждении нарушения</a:t>
            </a:r>
          </a:p>
          <a:p>
            <a:pPr marL="714375" lvl="1" indent="-171450" algn="just" defTabSz="914377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извещение о не устранении нарушения </a:t>
            </a:r>
            <a:r>
              <a:rPr lang="ru-RU" sz="16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(будет учитываться в СУР на проверку)</a:t>
            </a:r>
            <a:endParaRPr lang="ru-RU" sz="1200" i="1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127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Налоговые проверки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11D63-2E35-436D-8A72-DA9A7150BB25}"/>
              </a:ext>
            </a:extLst>
          </p:cNvPr>
          <p:cNvSpPr txBox="1"/>
          <p:nvPr/>
        </p:nvSpPr>
        <p:spPr>
          <a:xfrm>
            <a:off x="469899" y="952897"/>
            <a:ext cx="572267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 algn="just" defTabSz="914377">
              <a:buFontTx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Пересмотр подходов к налоговым проверкам  </a:t>
            </a:r>
            <a:endParaRPr lang="ru-RU" sz="1200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  <a:sym typeface="Tahoma"/>
            </a:endParaRPr>
          </a:p>
          <a:p>
            <a:pPr marL="717550" lvl="0" indent="-179388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назначение проверок на основании новой системы управления рисками</a:t>
            </a:r>
          </a:p>
          <a:p>
            <a:pPr marL="717550" lvl="0" indent="-179388" algn="just" defTabSz="914377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исключение плановых проверок</a:t>
            </a:r>
          </a:p>
          <a:p>
            <a:pPr marL="361950" lvl="0" indent="-361950" algn="just" defTabSz="914377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Отмена публикаций списков НП, подлежащих проверке, и предварительного информирования о начале проверки</a:t>
            </a:r>
            <a:endParaRPr lang="ru-RU" sz="1200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  <a:sym typeface="Tahoma"/>
            </a:endParaRPr>
          </a:p>
          <a:p>
            <a:pPr marL="361950" indent="-361950" algn="just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Срок исковой давности по дате начала проверки </a:t>
            </a:r>
            <a:b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</a:br>
            <a:r>
              <a:rPr lang="ru-RU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(в настоящее время исковая давность зависит от даты завершения проверки)</a:t>
            </a:r>
            <a:endParaRPr lang="ru-RU" sz="1400" i="1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Приостановление проверки не более 2-х раз </a:t>
            </a:r>
          </a:p>
          <a:p>
            <a:pPr indent="358775" algn="just">
              <a:spcAft>
                <a:spcPts val="1200"/>
              </a:spcAft>
            </a:pPr>
            <a:r>
              <a:rPr lang="ru-RU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(за исключением </a:t>
            </a:r>
            <a:r>
              <a:rPr lang="ru-RU" sz="12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КрНП</a:t>
            </a:r>
            <a:r>
              <a:rPr lang="ru-RU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) </a:t>
            </a:r>
          </a:p>
          <a:p>
            <a:pPr marL="342900" indent="-342900" algn="just" defTabSz="914377"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Сокращение сроков предоставления документов по требованию проверяющего, в ходе налоговой проверки </a:t>
            </a:r>
            <a:r>
              <a:rPr lang="ru-RU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(с 30 до 5 рабочих дней)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Взаимодействие с НП через Кабинет НП, </a:t>
            </a:r>
            <a:r>
              <a:rPr lang="kk-KZ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начиная с вручения </a:t>
            </a: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предписания в электронном виде, заканчивая вручением электронного акта налоговой проверки </a:t>
            </a:r>
            <a:r>
              <a:rPr lang="ru-RU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(извещение о приостановлении, требование о представлении документов и т.д.)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Уточнение принципа добросовестности - не допускается уменьшение НП налогового обязательства посредством искажения сведений о хозяйственной деятельности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DD770F-855C-4D6A-A47B-C2858AA1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11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5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03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Горизонтальный мониторинг – законодательное закрепление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11D63-2E35-436D-8A72-DA9A7150BB25}"/>
              </a:ext>
            </a:extLst>
          </p:cNvPr>
          <p:cNvSpPr txBox="1"/>
          <p:nvPr/>
        </p:nvSpPr>
        <p:spPr>
          <a:xfrm>
            <a:off x="617135" y="806702"/>
            <a:ext cx="590074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 defTabSz="914377">
              <a:spcBef>
                <a:spcPts val="600"/>
              </a:spcBef>
              <a:buFontTx/>
              <a:buAutoNum type="arabicPeriod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Закрытие налогового периода</a:t>
            </a: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мониторинг будет проводиться по результатам сдачи деклараций</a:t>
            </a: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по итогам мониторинга – направление заключений КГД МФ РК</a:t>
            </a: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Освобождение от традиционных налоговых проверок</a:t>
            </a:r>
          </a:p>
          <a:p>
            <a:pPr marL="62865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налоговая проверка в форме изучения исторических данных (без предписания и штрафов)</a:t>
            </a:r>
          </a:p>
          <a:p>
            <a:pPr marL="62865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по закрытым периодам налоговая проверка не проводится, за исключением: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встречных проверок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налоговых проверок по заявлению самого НП 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налоговых проверок по основаниям УПК РК, Законом РК «О Прокуратуре»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Предварительные разъяснения по планируемым и прошедшим сделкам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Отсутствие штрафов и минимизация пени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Упрощенный возврат НДС </a:t>
            </a:r>
            <a:r>
              <a:rPr lang="ru-RU" sz="11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(до 90%)</a:t>
            </a:r>
            <a:endParaRPr lang="ru-RU" sz="1200" b="1" i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Досудебное рассмотрение спорных вопросов Согласительной комиссией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Не направление уведомлений по результатам КК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Увеличенные сроки рассрочки </a:t>
            </a:r>
            <a:r>
              <a:rPr lang="ru-RU" sz="11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(до 2 лет) </a:t>
            </a: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и отсрочки </a:t>
            </a:r>
            <a:r>
              <a:rPr lang="ru-RU" sz="11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(до 3 лет)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Совместный контроль правильности исполнения налоговых обязательств – минимизация налоговых рисков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Взаимодействие с НП по принципу «одного окна» – сокращение запрашиваемой документации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Уверенность в отсутствии налоговых рисков – повышение инвестиционной привлекательности и признание добросовестными НП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Обеспечение прозрачности деятельности НП и прогноза поступлений в бюджет 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E00529-D8F5-4F70-987A-6C53E9291B93}"/>
              </a:ext>
            </a:extLst>
          </p:cNvPr>
          <p:cNvGrpSpPr/>
          <p:nvPr/>
        </p:nvGrpSpPr>
        <p:grpSpPr>
          <a:xfrm>
            <a:off x="8059230" y="2162620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7CA61863-F833-43C4-B2C6-54242D0FA0CC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0321BAD7-E65E-4DBF-9030-82B8D7DF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41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Принудительное взимание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75CEA-93D8-4BCA-B894-EBC6B2FBDF98}"/>
              </a:ext>
            </a:extLst>
          </p:cNvPr>
          <p:cNvSpPr txBox="1"/>
          <p:nvPr/>
        </p:nvSpPr>
        <p:spPr>
          <a:xfrm>
            <a:off x="6280632" y="1593300"/>
            <a:ext cx="506840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defTabSz="914377">
              <a:lnSpc>
                <a:spcPts val="1600"/>
              </a:lnSpc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Единый регламент взыскания задолженности по налогам и социальным платежам начиная с 6 МРП</a:t>
            </a:r>
          </a:p>
          <a:p>
            <a:pPr marL="342900" lvl="0" indent="-342900" algn="just" defTabSz="914377">
              <a:lnSpc>
                <a:spcPts val="1600"/>
              </a:lnSpc>
              <a:buFont typeface="+mj-lt"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Tahoma"/>
            </a:endParaRPr>
          </a:p>
          <a:p>
            <a:pPr marL="269875" lvl="0" indent="-269875" algn="just" defTabSz="914377">
              <a:lnSpc>
                <a:spcPts val="1600"/>
              </a:lnSpc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В случае непогашения задолженности – отказ от РПРО на банковские счета и </a:t>
            </a: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выставление инкассовых распоряжений</a:t>
            </a:r>
            <a:r>
              <a:rPr lang="ru-RU" sz="14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 в размере суммы задолженности</a:t>
            </a:r>
          </a:p>
          <a:p>
            <a:pPr marL="717550" lvl="0" indent="-179388" algn="just" defTabSz="914377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при погашении задолженности с нескольких расчетных счетов – отзыв инкассовых распоряжений </a:t>
            </a:r>
            <a:r>
              <a:rPr lang="ru-RU" sz="12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(отказ в принятии платежей при отсутствии недоимки)</a:t>
            </a:r>
          </a:p>
          <a:p>
            <a:pPr marL="717550" lvl="0" indent="-179388" algn="just" defTabSz="914377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пересмотр ФНО для выставления инкассовых распоряжений в адрес работодателя с указанием перечня ФЛ, в пользу которых взыскивается задолженность </a:t>
            </a:r>
            <a:endParaRPr lang="ru-RU" sz="1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69875" indent="-269875" algn="just" defTabSz="914377">
              <a:lnSpc>
                <a:spcPts val="1600"/>
              </a:lnSpc>
              <a:buFont typeface="+mj-lt"/>
              <a:buAutoNum type="arabicPeriod" startAt="3"/>
            </a:pPr>
            <a:r>
              <a:rPr lang="ru-RU" sz="14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Пересмотр порядка взыскания недоимки с дебиторов</a:t>
            </a:r>
          </a:p>
          <a:p>
            <a:pPr marL="715963" lvl="0" indent="-174625" algn="just" defTabSz="914377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 учетом цифровизации, помимо списка должника, ОГД формируют дополнительные списки дебиторов на основании данных ЭСФ и движений денег по банковским счетам </a:t>
            </a:r>
            <a:r>
              <a:rPr lang="ru-RU" sz="12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(недоимка свыше 1 000 МРП, вместо 5 000 МРП,</a:t>
            </a:r>
            <a:r>
              <a:rPr lang="kk-KZ" sz="12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раскрытие банковской тайны)</a:t>
            </a:r>
            <a:endParaRPr lang="ru-RU" sz="1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762EF650-AE61-4DEB-9C91-9C0130BB37F4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13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7095" y="984203"/>
            <a:ext cx="384809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B0604020202020204" charset="0"/>
              </a:rPr>
              <a:t>СТАТИСТИКА ПО ЗАДОЛЖЕННОСТИ </a:t>
            </a:r>
            <a:r>
              <a:rPr lang="ru-RU" sz="1200" i="1" dirty="0">
                <a:solidFill>
                  <a:srgbClr val="002060"/>
                </a:solidFill>
                <a:latin typeface="Montserrat" pitchFamily="2" charset="-52"/>
                <a:ea typeface="Roboto Condensed" panose="020B0604020202020204" charset="0"/>
              </a:rPr>
              <a:t>(на 20.02.23):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792" y="4807797"/>
            <a:ext cx="3835401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Montserrat" pitchFamily="2" charset="-52"/>
                <a:ea typeface="Roboto Condensed" panose="020B0604020202020204" charset="0"/>
              </a:rPr>
              <a:t>ПРОБЛЕМЫ: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0903" y="984203"/>
            <a:ext cx="3835401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b="1" dirty="0">
                <a:solidFill>
                  <a:srgbClr val="00863D"/>
                </a:solidFill>
                <a:latin typeface="Montserrat" pitchFamily="2" charset="-52"/>
                <a:ea typeface="Roboto Condensed" panose="020B0604020202020204" charset="0"/>
              </a:rPr>
              <a:t>ПРЕДЛОЖЕНИЯ: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C3F083E-76E0-49A9-AE2D-EB1A0D091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36758"/>
              </p:ext>
            </p:extLst>
          </p:nvPr>
        </p:nvGraphicFramePr>
        <p:xfrm>
          <a:off x="840739" y="1726229"/>
          <a:ext cx="3940811" cy="2950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1582">
                  <a:extLst>
                    <a:ext uri="{9D8B030D-6E8A-4147-A177-3AD203B41FA5}">
                      <a16:colId xmlns:a16="http://schemas.microsoft.com/office/drawing/2014/main" val="2703914470"/>
                    </a:ext>
                  </a:extLst>
                </a:gridCol>
                <a:gridCol w="1269229">
                  <a:extLst>
                    <a:ext uri="{9D8B030D-6E8A-4147-A177-3AD203B41FA5}">
                      <a16:colId xmlns:a16="http://schemas.microsoft.com/office/drawing/2014/main" val="2255391362"/>
                    </a:ext>
                  </a:extLst>
                </a:gridCol>
              </a:tblGrid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Кол-во должников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99 064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87156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Сумма задолженности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1 281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23444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533400" algn="l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текущая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315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263641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180975" indent="352425" algn="l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безнадежная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652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85147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marR="0" indent="90488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Кол-во должников </a:t>
                      </a:r>
                    </a:p>
                    <a:p>
                      <a:pPr marL="0" marR="0" indent="90488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менее 6 МРП 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53 282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46057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Кол-во должников по СП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262 310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marR="0" indent="90488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Сумма задолженности по СП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11,3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817913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Кол-во должников по СП </a:t>
                      </a:r>
                    </a:p>
                    <a:p>
                      <a:pPr marL="0" indent="90488" algn="l" fontAlgn="b"/>
                      <a:r>
                        <a:rPr lang="ru-RU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менее 6 МРП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210 318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85725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Сумма задолженности по СП  менее 6 МРП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1,2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05810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28434" y="5207907"/>
            <a:ext cx="4053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Отсутствие порога для </a:t>
            </a:r>
            <a:r>
              <a:rPr lang="ru-RU" sz="1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применения мер по задолженности СП 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Недостоверный реестр дебиторов, предоставляемый должником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Поручения Главы государства</a:t>
            </a:r>
          </a:p>
        </p:txBody>
      </p:sp>
      <p:sp>
        <p:nvSpPr>
          <p:cNvPr id="30" name="Прямоугольник 1">
            <a:extLst>
              <a:ext uri="{FF2B5EF4-FFF2-40B4-BE49-F238E27FC236}">
                <a16:creationId xmlns:a16="http://schemas.microsoft.com/office/drawing/2014/main" id="{C6DC2672-DAE5-4B58-8D24-8F7873CED327}"/>
              </a:ext>
            </a:extLst>
          </p:cNvPr>
          <p:cNvSpPr/>
          <p:nvPr/>
        </p:nvSpPr>
        <p:spPr>
          <a:xfrm>
            <a:off x="578946" y="1289267"/>
            <a:ext cx="6326679" cy="438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Обеспечение принятия нового Налогового кодекса, направленного на обеспечение справедливого, прозрачного, предсказуемого налогообложения, предусматривающего в том числе: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обновление налогового администрирования</a:t>
            </a: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обеспечение максимально возможной цифровизации налогового контроля</a:t>
            </a: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недопущение намеренного дробления организаций с целью снижения налоговой нагрузки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4EF587E-CF79-4C9D-8574-7B24F8B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4514410"/>
            <a:ext cx="3911600" cy="8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1463" algn="l"/>
              </a:tabLst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ПЛАН ДЕЙСТВИЙ по реализации предвыборной программы Президента Республики Казахстан «Справедливый Казахстан – для всех и для каждого. Сейчас и навсегда»</a:t>
            </a:r>
          </a:p>
        </p:txBody>
      </p:sp>
      <p:pic>
        <p:nvPicPr>
          <p:cNvPr id="32" name="Рисунок 14">
            <a:extLst>
              <a:ext uri="{FF2B5EF4-FFF2-40B4-BE49-F238E27FC236}">
                <a16:creationId xmlns:a16="http://schemas.microsoft.com/office/drawing/2014/main" id="{FF8A8BB5-F97D-47AE-B9D4-5BE2C21E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68" y="1555967"/>
            <a:ext cx="20316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88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Основные направления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08F2AD7-56B6-47F9-B321-8F4C20579D30}"/>
              </a:ext>
            </a:extLst>
          </p:cNvPr>
          <p:cNvGrpSpPr/>
          <p:nvPr/>
        </p:nvGrpSpPr>
        <p:grpSpPr>
          <a:xfrm>
            <a:off x="7818730" y="1963468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962B3BD6-FE3F-4279-8834-EAD4D804CD9E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Graphic 21" descr="Bullseye with solid fill">
              <a:extLst>
                <a:ext uri="{FF2B5EF4-FFF2-40B4-BE49-F238E27FC236}">
                  <a16:creationId xmlns:a16="http://schemas.microsoft.com/office/drawing/2014/main" id="{239E6A54-F025-4BE8-9D20-BF7D3AA8B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073378B-9589-E11B-BE35-DFB0BD48ECD6}"/>
              </a:ext>
            </a:extLst>
          </p:cNvPr>
          <p:cNvSpPr txBox="1"/>
          <p:nvPr/>
        </p:nvSpPr>
        <p:spPr>
          <a:xfrm>
            <a:off x="1273888" y="2080847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Реформирование СНР</a:t>
            </a:r>
          </a:p>
        </p:txBody>
      </p:sp>
      <p:sp>
        <p:nvSpPr>
          <p:cNvPr id="68" name="Freeform: Shape 24">
            <a:extLst>
              <a:ext uri="{FF2B5EF4-FFF2-40B4-BE49-F238E27FC236}">
                <a16:creationId xmlns:a16="http://schemas.microsoft.com/office/drawing/2014/main" id="{A1199827-181C-3BCA-A4E8-E32039399FE7}"/>
              </a:ext>
            </a:extLst>
          </p:cNvPr>
          <p:cNvSpPr/>
          <p:nvPr/>
        </p:nvSpPr>
        <p:spPr>
          <a:xfrm>
            <a:off x="836651" y="206085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 pitchFamily="2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2A07A1-E156-FA6D-C017-21AC6EDCDD3B}"/>
              </a:ext>
            </a:extLst>
          </p:cNvPr>
          <p:cNvSpPr txBox="1"/>
          <p:nvPr/>
        </p:nvSpPr>
        <p:spPr>
          <a:xfrm>
            <a:off x="1273888" y="1497950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Представление налоговой отчетности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EF31C44E-F7D2-BA41-5401-4F2E63940457}"/>
              </a:ext>
            </a:extLst>
          </p:cNvPr>
          <p:cNvSpPr/>
          <p:nvPr/>
        </p:nvSpPr>
        <p:spPr>
          <a:xfrm>
            <a:off x="836651" y="147560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770392-9CCA-B23A-EE25-D68025E84E0E}"/>
              </a:ext>
            </a:extLst>
          </p:cNvPr>
          <p:cNvSpPr txBox="1"/>
          <p:nvPr/>
        </p:nvSpPr>
        <p:spPr>
          <a:xfrm>
            <a:off x="1273888" y="912699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Регистрация налогоплательщика</a:t>
            </a:r>
          </a:p>
        </p:txBody>
      </p:sp>
      <p:sp>
        <p:nvSpPr>
          <p:cNvPr id="74" name="Freeform: Shape 17">
            <a:extLst>
              <a:ext uri="{FF2B5EF4-FFF2-40B4-BE49-F238E27FC236}">
                <a16:creationId xmlns:a16="http://schemas.microsoft.com/office/drawing/2014/main" id="{D3ACB848-ED8B-55EE-9BF3-A622AE20788D}"/>
              </a:ext>
            </a:extLst>
          </p:cNvPr>
          <p:cNvSpPr/>
          <p:nvPr/>
        </p:nvSpPr>
        <p:spPr>
          <a:xfrm>
            <a:off x="836651" y="89035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1</a:t>
            </a:r>
          </a:p>
        </p:txBody>
      </p:sp>
      <p:sp>
        <p:nvSpPr>
          <p:cNvPr id="78" name="Freeform: Shape 19">
            <a:extLst>
              <a:ext uri="{FF2B5EF4-FFF2-40B4-BE49-F238E27FC236}">
                <a16:creationId xmlns:a16="http://schemas.microsoft.com/office/drawing/2014/main" id="{93E765D7-E127-E3FB-F958-FED45DF0C8D6}"/>
              </a:ext>
            </a:extLst>
          </p:cNvPr>
          <p:cNvSpPr/>
          <p:nvPr/>
        </p:nvSpPr>
        <p:spPr>
          <a:xfrm>
            <a:off x="836651" y="381660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62BC82-3354-4D35-E5C8-0C0EAA367D6C}"/>
              </a:ext>
            </a:extLst>
          </p:cNvPr>
          <p:cNvSpPr txBox="1"/>
          <p:nvPr/>
        </p:nvSpPr>
        <p:spPr>
          <a:xfrm>
            <a:off x="1273887" y="3841261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kk-KZ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Камеральный контроль</a:t>
            </a:r>
          </a:p>
        </p:txBody>
      </p:sp>
      <p:sp>
        <p:nvSpPr>
          <p:cNvPr id="81" name="Freeform: Shape 29">
            <a:extLst>
              <a:ext uri="{FF2B5EF4-FFF2-40B4-BE49-F238E27FC236}">
                <a16:creationId xmlns:a16="http://schemas.microsoft.com/office/drawing/2014/main" id="{D6583F1F-6EDC-9BD1-DE33-F4CE13595AE5}"/>
              </a:ext>
            </a:extLst>
          </p:cNvPr>
          <p:cNvSpPr/>
          <p:nvPr/>
        </p:nvSpPr>
        <p:spPr>
          <a:xfrm>
            <a:off x="836651" y="323135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F9ACD1-061B-442D-BE07-7BA1028C7353}"/>
              </a:ext>
            </a:extLst>
          </p:cNvPr>
          <p:cNvSpPr txBox="1"/>
          <p:nvPr/>
        </p:nvSpPr>
        <p:spPr>
          <a:xfrm>
            <a:off x="1273887" y="3253700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Внедрение модели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CRM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1273887" y="4419579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Налоговые проверки</a:t>
            </a:r>
          </a:p>
        </p:txBody>
      </p:sp>
      <p:sp>
        <p:nvSpPr>
          <p:cNvPr id="85" name="Freeform: Shape 19">
            <a:extLst>
              <a:ext uri="{FF2B5EF4-FFF2-40B4-BE49-F238E27FC236}">
                <a16:creationId xmlns:a16="http://schemas.microsoft.com/office/drawing/2014/main" id="{93E765D7-E127-E3FB-F958-FED45DF0C8D6}"/>
              </a:ext>
            </a:extLst>
          </p:cNvPr>
          <p:cNvSpPr/>
          <p:nvPr/>
        </p:nvSpPr>
        <p:spPr>
          <a:xfrm>
            <a:off x="836651" y="440185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7</a:t>
            </a:r>
          </a:p>
        </p:txBody>
      </p:sp>
      <p:sp>
        <p:nvSpPr>
          <p:cNvPr id="87" name="Freeform: Shape 26">
            <a:extLst>
              <a:ext uri="{FF2B5EF4-FFF2-40B4-BE49-F238E27FC236}">
                <a16:creationId xmlns:a16="http://schemas.microsoft.com/office/drawing/2014/main" id="{B7974D7F-2DA3-4F37-8067-3778F7681CC8}"/>
              </a:ext>
            </a:extLst>
          </p:cNvPr>
          <p:cNvSpPr/>
          <p:nvPr/>
        </p:nvSpPr>
        <p:spPr>
          <a:xfrm>
            <a:off x="836651" y="264610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62BC82-3354-4D35-E5C8-0C0EAA367D6C}"/>
              </a:ext>
            </a:extLst>
          </p:cNvPr>
          <p:cNvSpPr txBox="1"/>
          <p:nvPr/>
        </p:nvSpPr>
        <p:spPr>
          <a:xfrm>
            <a:off x="1273887" y="2666139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kk-KZ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Реформирование налогообложения ФОТ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1273887" y="5006868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Горизонтальный мониторинг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1" name="Freeform: Shape 19">
            <a:extLst>
              <a:ext uri="{FF2B5EF4-FFF2-40B4-BE49-F238E27FC236}">
                <a16:creationId xmlns:a16="http://schemas.microsoft.com/office/drawing/2014/main" id="{93E765D7-E127-E3FB-F958-FED45DF0C8D6}"/>
              </a:ext>
            </a:extLst>
          </p:cNvPr>
          <p:cNvSpPr/>
          <p:nvPr/>
        </p:nvSpPr>
        <p:spPr>
          <a:xfrm>
            <a:off x="836651" y="498710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073378B-9589-E11B-BE35-DFB0BD48ECD6}"/>
              </a:ext>
            </a:extLst>
          </p:cNvPr>
          <p:cNvSpPr txBox="1"/>
          <p:nvPr/>
        </p:nvSpPr>
        <p:spPr>
          <a:xfrm>
            <a:off x="1273888" y="6193801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Принудительное взимание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73378B-9589-E11B-BE35-DFB0BD48ECD6}"/>
              </a:ext>
            </a:extLst>
          </p:cNvPr>
          <p:cNvSpPr txBox="1"/>
          <p:nvPr/>
        </p:nvSpPr>
        <p:spPr>
          <a:xfrm>
            <a:off x="1273888" y="5598050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kk-KZ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Администрирование НДС</a:t>
            </a:r>
          </a:p>
        </p:txBody>
      </p:sp>
      <p:sp>
        <p:nvSpPr>
          <p:cNvPr id="97" name="Freeform: Shape 24">
            <a:extLst>
              <a:ext uri="{FF2B5EF4-FFF2-40B4-BE49-F238E27FC236}">
                <a16:creationId xmlns:a16="http://schemas.microsoft.com/office/drawing/2014/main" id="{A1199827-181C-3BCA-A4E8-E32039399FE7}"/>
              </a:ext>
            </a:extLst>
          </p:cNvPr>
          <p:cNvSpPr/>
          <p:nvPr/>
        </p:nvSpPr>
        <p:spPr>
          <a:xfrm>
            <a:off x="836651" y="5572352"/>
            <a:ext cx="419128" cy="4140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36651" y="6157604"/>
            <a:ext cx="437236" cy="414028"/>
            <a:chOff x="836651" y="7671947"/>
            <a:chExt cx="437236" cy="414028"/>
          </a:xfrm>
        </p:grpSpPr>
        <p:sp>
          <p:nvSpPr>
            <p:cNvPr id="94" name="Freeform: Shape 24">
              <a:extLst>
                <a:ext uri="{FF2B5EF4-FFF2-40B4-BE49-F238E27FC236}">
                  <a16:creationId xmlns:a16="http://schemas.microsoft.com/office/drawing/2014/main" id="{A1199827-181C-3BCA-A4E8-E32039399FE7}"/>
                </a:ext>
              </a:extLst>
            </p:cNvPr>
            <p:cNvSpPr/>
            <p:nvPr/>
          </p:nvSpPr>
          <p:spPr>
            <a:xfrm>
              <a:off x="836651" y="7671947"/>
              <a:ext cx="419128" cy="41402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38100" sx="102000" sy="102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411" tIns="205345" rIns="232411" bIns="205345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37549" y="7721994"/>
              <a:ext cx="43633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Montserrat ExtraBold" pitchFamily="2" charset="-52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72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Регистрация налогоплательщика в МЮ и учет по НДС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7AA4B653-1EFF-434A-82EC-6A2538834A6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443" y="814483"/>
            <a:ext cx="3835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СТАТИСТИКА по НП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</a:b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(на 01.01.2023):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C3F083E-76E0-49A9-AE2D-EB1A0D091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24768"/>
              </p:ext>
            </p:extLst>
          </p:nvPr>
        </p:nvGraphicFramePr>
        <p:xfrm>
          <a:off x="893445" y="1623786"/>
          <a:ext cx="3835400" cy="276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246">
                  <a:extLst>
                    <a:ext uri="{9D8B030D-6E8A-4147-A177-3AD203B41FA5}">
                      <a16:colId xmlns:a16="http://schemas.microsoft.com/office/drawing/2014/main" val="2703914470"/>
                    </a:ext>
                  </a:extLst>
                </a:gridCol>
                <a:gridCol w="1446154">
                  <a:extLst>
                    <a:ext uri="{9D8B030D-6E8A-4147-A177-3AD203B41FA5}">
                      <a16:colId xmlns:a16="http://schemas.microsoft.com/office/drawing/2014/main" val="2255391362"/>
                    </a:ext>
                  </a:extLst>
                </a:gridCol>
              </a:tblGrid>
              <a:tr h="214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Всего (ЮЛ+ИП)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2 109 031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87156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Действующие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2 040 785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23444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Активные, </a:t>
                      </a:r>
                      <a:r>
                        <a:rPr lang="ru-RU" sz="1600" b="1" i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всего: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1 228 428 </a:t>
                      </a:r>
                      <a:r>
                        <a:rPr lang="ru-RU" sz="1600" b="0" i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(60%)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263641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180975" indent="714375"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ru-RU" sz="16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ЮЛ: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295 051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(24%)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85147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180975" indent="714375"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ru-RU" sz="16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ИП: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933 377 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(76%)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46057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Перерегистрация </a:t>
                      </a:r>
                      <a:r>
                        <a:rPr lang="ru-RU" sz="1400" i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(2022г.)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42 157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180975" indent="-180975" algn="l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Миграция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55 546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180975" indent="-180975" algn="l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Реорганизация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956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34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Признана регистрация / перерегистрация недействительной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5 316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3814" y="4671065"/>
            <a:ext cx="2602354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ПРОБЛЕМЫ: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434" y="5071175"/>
            <a:ext cx="4053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Отсутствие контроля на этапе регистрации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При ликвидации БД НП (ЮЛ) требуется формальное решение суда 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Наличие обязательства в ГО к формальной регистрации НП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2456" y="1623786"/>
            <a:ext cx="52674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Введение дополнительных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 параметров при регистрации</a:t>
            </a: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 ЮЛ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Digital ID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Face ID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)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согласие собственника через ЭЦП при регистрации на квартиру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</a:b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(механизм прописки)</a:t>
            </a: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дополнительные сведения в регистрационных данных: наличие судимости, наличие бизнес визы и т. д.</a:t>
            </a: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269875" marR="0" lvl="0" indent="-269875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Введение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Digital ID </a:t>
            </a: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Face ID</a:t>
            </a: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)</a:t>
            </a:r>
            <a:r>
              <a:rPr lang="en-US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при регистрации в ИС ЭСФ</a:t>
            </a: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269875" marR="0" lvl="0" indent="-269875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Введение дополнительных параметров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при перерегистрации (миграции) ЮЛ</a:t>
            </a:r>
          </a:p>
          <a:p>
            <a:pPr marL="717550" marR="0" lvl="0" indent="-179388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отсутствие неисполненных уведомлений</a:t>
            </a:r>
          </a:p>
          <a:p>
            <a:pPr marL="717550" marR="0" lvl="0" indent="-179388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отсутствие налоговой задолженности</a:t>
            </a:r>
          </a:p>
          <a:p>
            <a:pPr marL="717550" marR="0" lvl="0" indent="-179388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269875" marR="0" lvl="0" indent="-269875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Ликвидация БД НП без решения суда</a:t>
            </a:r>
          </a:p>
          <a:p>
            <a:pPr marL="719138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непредставление ФНО в течение года</a:t>
            </a:r>
          </a:p>
          <a:p>
            <a:pPr marL="719138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отсутствие движений по банковским счетам</a:t>
            </a:r>
          </a:p>
          <a:p>
            <a:pPr marL="719138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по истечении 2-х месяцев выносится решение о принудительной ликвидации КГД и МЮ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8481" y="814483"/>
            <a:ext cx="383540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ПРЕДЛОЖЕНИЯ:</a:t>
            </a:r>
          </a:p>
        </p:txBody>
      </p:sp>
    </p:spTree>
    <p:extLst>
      <p:ext uri="{BB962C8B-B14F-4D97-AF65-F5344CB8AC3E}">
        <p14:creationId xmlns:p14="http://schemas.microsoft.com/office/powerpoint/2010/main" val="272218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Представление налоговой отчетности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A0CFE-4140-4ADF-A2D3-4273B9FC91BE}"/>
              </a:ext>
            </a:extLst>
          </p:cNvPr>
          <p:cNvSpPr txBox="1"/>
          <p:nvPr/>
        </p:nvSpPr>
        <p:spPr>
          <a:xfrm>
            <a:off x="5961733" y="1427847"/>
            <a:ext cx="5501832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377">
              <a:buFont typeface="+mj-lt"/>
              <a:buAutoNum type="arabicPeriod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Отмена представления некоторых расчетов и деклараций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отмена расчета текущих платежей по налогу на имущество и земельному налогу при налоговых обязательствах менее 1 млн. тенге</a:t>
            </a: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отмена расчета и декларации по налогу на транспорт для субъектов бизнеса – автоматическое начисление </a:t>
            </a:r>
            <a:r>
              <a:rPr lang="ru-RU" sz="11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(аналогично ФЛ)</a:t>
            </a: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, направление сведений в КНП о зарегистрированных ТС за прошедший период</a:t>
            </a:r>
            <a:endParaRPr lang="en-US" sz="11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непредставление упрощенной декларации или декларации по розничному налогу в установленный срок – рассматривается как декларация, представленная с 0-ми показателями</a:t>
            </a:r>
          </a:p>
          <a:p>
            <a:pPr marL="536575" lvl="0" indent="-536575" algn="just" defTabSz="914377"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2.  Помощь НП при представлении ФНО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реализация счетчиков по выписанным ЭСФ, выбитым чекам ККМ и оформленным ДТ в КНП в режиме реального времени </a:t>
            </a:r>
            <a:r>
              <a:rPr lang="ru-RU" sz="11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  <a:sym typeface="Tahoma"/>
              </a:rPr>
              <a:t>для заполнения ф. 300</a:t>
            </a:r>
          </a:p>
          <a:p>
            <a:pPr marL="628650" lvl="1" indent="-17145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введение даты принятии к зачету в полученных ЭСФ, и отметки в случае не отнесения в зачет – для корректности работы КК</a:t>
            </a:r>
          </a:p>
          <a:p>
            <a:pPr marL="228600" lvl="0" indent="-228600" algn="just" defTabSz="914377">
              <a:buFont typeface="+mj-lt"/>
              <a:buAutoNum type="arabicPeriod" startAt="3"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Предзаполнение ФНО субъектов микро-бизнеса </a:t>
            </a:r>
            <a:r>
              <a:rPr lang="ru-RU" sz="105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(субъекты, применяющие СНР)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внедрение </a:t>
            </a:r>
            <a:r>
              <a:rPr lang="ru-RU" sz="1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предзаполнения</a:t>
            </a: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ФНО на основании данных ККМ, оборотов через POS терминалы и банковских счетов </a:t>
            </a:r>
            <a:r>
              <a:rPr lang="ru-RU" sz="1050" b="1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(раскрытие банковской тайны)</a:t>
            </a: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предоставление права осуществления </a:t>
            </a:r>
            <a:r>
              <a:rPr lang="ru-RU" sz="1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предзаполнения</a:t>
            </a: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банкам через </a:t>
            </a:r>
            <a:r>
              <a:rPr lang="en-US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API </a:t>
            </a:r>
            <a:r>
              <a:rPr lang="ru-RU" sz="1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сервисы </a:t>
            </a:r>
            <a:r>
              <a:rPr lang="ru-RU" sz="105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(по опыту РФ)</a:t>
            </a:r>
          </a:p>
          <a:p>
            <a:pPr marL="228600" lvl="0" indent="-228600" algn="just" defTabSz="914377">
              <a:buFont typeface="+mj-lt"/>
              <a:buAutoNum type="arabicPeriod" startAt="4"/>
              <a:defRPr/>
            </a:pPr>
            <a:r>
              <a:rPr lang="ru-RU" sz="12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Внедрение ФЛК очередной и дополнительной декларации по НДС </a:t>
            </a:r>
            <a:r>
              <a:rPr lang="ru-RU" sz="1050" i="1" dirty="0">
                <a:solidFill>
                  <a:srgbClr val="00863D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(предлагается провести пилот до введения нормы в ННК) </a:t>
            </a:r>
          </a:p>
          <a:p>
            <a:pPr marL="625475" lvl="1" indent="-177800" algn="just" defTabSz="914377">
              <a:buFont typeface="+mj-lt"/>
              <a:buAutoNum type="arabicPeriod"/>
              <a:defRPr/>
            </a:pPr>
            <a:r>
              <a:rPr lang="ru-RU" sz="11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  <a:sym typeface="Tahoma"/>
              </a:rPr>
              <a:t>камеральный контроль при заполнении деклараций</a:t>
            </a:r>
          </a:p>
          <a:p>
            <a:pPr marL="625475" lvl="1" indent="-177800" algn="just" defTabSz="914377">
              <a:buFont typeface="+mj-lt"/>
              <a:buAutoNum type="arabicPeriod"/>
              <a:defRPr/>
            </a:pPr>
            <a:r>
              <a:rPr lang="ru-RU" sz="11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  <a:sym typeface="Tahoma"/>
              </a:rPr>
              <a:t>сокращение количества уведомлений по КК</a:t>
            </a:r>
          </a:p>
          <a:p>
            <a:pPr marL="625475" lvl="1" indent="-177800" algn="just" defTabSz="914377">
              <a:buFont typeface="+mj-lt"/>
              <a:buAutoNum type="arabicPeriod"/>
              <a:defRPr/>
            </a:pPr>
            <a:r>
              <a:rPr lang="ru-RU" sz="11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  <a:sym typeface="Tahoma"/>
              </a:rPr>
              <a:t>уменьшение фактов минимизации налоговых обязательств</a:t>
            </a:r>
            <a:endParaRPr lang="ru-RU" sz="1050" b="1" i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33A200FC-3E41-4B7F-9B5C-1976372482E0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435" y="1629526"/>
            <a:ext cx="3783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2021 год:</a:t>
            </a:r>
          </a:p>
          <a:p>
            <a:pPr marL="442913" indent="-261938">
              <a:buFont typeface="Arial" panose="020B0604020202020204" pitchFamily="34" charset="0"/>
              <a:buChar char="•"/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не представили – </a:t>
            </a:r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355 429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НП</a:t>
            </a:r>
          </a:p>
          <a:p>
            <a:pPr marL="442913" indent="-261938">
              <a:buFont typeface="Arial" panose="020B0604020202020204" pitchFamily="34" charset="0"/>
              <a:buChar char="•"/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предупреждения по </a:t>
            </a:r>
            <a:br>
              <a:rPr lang="ru-RU" dirty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КоАП – </a:t>
            </a:r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155 270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НП</a:t>
            </a:r>
          </a:p>
          <a:p>
            <a:pPr marL="442913" indent="-261938">
              <a:buFont typeface="Arial" panose="020B0604020202020204" pitchFamily="34" charset="0"/>
              <a:buChar char="•"/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наложен штраф – </a:t>
            </a:r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5 398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НП </a:t>
            </a:r>
            <a:br>
              <a:rPr lang="ru-RU" dirty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i="1" dirty="0">
                <a:latin typeface="Roboto Condensed" panose="020B0604020202020204" charset="0"/>
                <a:ea typeface="Roboto Condensed" panose="020B0604020202020204" charset="0"/>
              </a:rPr>
              <a:t>(495 млн. тенге)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479" y="953540"/>
            <a:ext cx="3447570" cy="38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B0604020202020204" charset="0"/>
              </a:rPr>
              <a:t>СТАТИСТИКА ПО ФНО: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237" y="4270954"/>
            <a:ext cx="279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Montserrat" pitchFamily="2" charset="-52"/>
                <a:ea typeface="Roboto Condensed" panose="020B0604020202020204" charset="0"/>
              </a:rPr>
              <a:t>ПРОБЛЕМЫ: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0903" y="4671064"/>
            <a:ext cx="40207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Сложность для НП при снятии с регистрационного учета в ОГД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Обращение НП в ГО для снятия с учета как ограничительный фактор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8481" y="953540"/>
            <a:ext cx="3835401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b="1" dirty="0">
                <a:solidFill>
                  <a:srgbClr val="00863D"/>
                </a:solidFill>
                <a:latin typeface="Montserrat" pitchFamily="2" charset="-52"/>
                <a:ea typeface="Roboto Condensed" panose="020B0604020202020204" charset="0"/>
              </a:rPr>
              <a:t>ПРЕДЛОЖЕНИЯ:</a:t>
            </a:r>
          </a:p>
        </p:txBody>
      </p:sp>
    </p:spTree>
    <p:extLst>
      <p:ext uri="{BB962C8B-B14F-4D97-AF65-F5344CB8AC3E}">
        <p14:creationId xmlns:p14="http://schemas.microsoft.com/office/powerpoint/2010/main" val="367765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162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Реформирование специальных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налоговых режимов и электронной торговли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89CAC-46DB-4E08-B06D-A3CAF56CB846}"/>
              </a:ext>
            </a:extLst>
          </p:cNvPr>
          <p:cNvSpPr txBox="1"/>
          <p:nvPr/>
        </p:nvSpPr>
        <p:spPr>
          <a:xfrm>
            <a:off x="555418" y="1466413"/>
            <a:ext cx="6175320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377">
              <a:buFont typeface="+mj-lt"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Платформенная занятость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мобильное приложение, не обязательность регистрации в качестве ИП, доход </a:t>
            </a:r>
            <a:r>
              <a:rPr lang="ru-RU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до 1 млн. тенге </a:t>
            </a: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в месяц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ставка – 4%, налог – 1%, соц.платежи – 3%</a:t>
            </a:r>
          </a:p>
          <a:p>
            <a:pPr marL="447675" lvl="0" algn="just" defTabSz="914377">
              <a:spcAft>
                <a:spcPts val="600"/>
              </a:spcAft>
              <a:defRPr/>
            </a:pPr>
            <a:endParaRPr lang="ru-RU" sz="1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lvl="0" algn="just" defTabSz="914377"/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Режим для микро бизнеса </a:t>
            </a:r>
            <a:r>
              <a:rPr lang="ru-RU" sz="14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(по аналогии с УД)</a:t>
            </a:r>
            <a:endParaRPr lang="ru-RU" sz="1600" b="1" i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автозаполнение декларации, доход до порога по НДС, численность работников </a:t>
            </a:r>
            <a:r>
              <a:rPr lang="ru-RU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до 5 человек</a:t>
            </a:r>
            <a:endParaRPr lang="ru-RU" sz="1400" b="1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ставка налога </a:t>
            </a:r>
            <a:r>
              <a:rPr lang="ru-RU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5%, соц.платежи</a:t>
            </a:r>
            <a:endParaRPr lang="ru-RU" sz="1400" b="1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536575" lvl="0" indent="-536575" algn="just" defTabSz="914377">
              <a:defRPr/>
            </a:pP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</a:endParaRPr>
          </a:p>
          <a:p>
            <a:pPr marL="536575" lvl="0" indent="-536575"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3. Упрощенный порядок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автозаполнение декларации, доход </a:t>
            </a:r>
            <a:r>
              <a:rPr lang="ru-RU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до 2 млрд.тенге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, численность </a:t>
            </a:r>
            <a:r>
              <a:rPr lang="ru-RU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до 200 человек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 </a:t>
            </a: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(подлежит обсуждению)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, не плательщик НДС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  <a:sym typeface="Tahoma"/>
            </a:endParaRPr>
          </a:p>
          <a:p>
            <a:pPr marL="628650" lvl="1" indent="-17145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ставка налога </a:t>
            </a:r>
            <a:r>
              <a:rPr lang="ru-RU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10%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 от разницы дохода и затрат </a:t>
            </a:r>
          </a:p>
          <a:p>
            <a:pPr lvl="1" algn="just" defTabSz="914377">
              <a:spcAft>
                <a:spcPts val="600"/>
              </a:spcAft>
              <a:defRPr/>
            </a:pP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</a:endParaRPr>
          </a:p>
          <a:p>
            <a:pPr marL="536575" lvl="0" indent="-536575"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4. Электронная торговля товарами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налог удерживается держателем платформы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ставка налога на рассмотрении</a:t>
            </a:r>
            <a:endParaRPr lang="ru-RU" sz="1200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A53546-06C6-4456-9759-3F628390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71" y="1801367"/>
            <a:ext cx="4022333" cy="268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167EF52F-2E3B-4470-8A30-8EE69B80499E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4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1622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Администрирование платформенной занятости </a:t>
            </a:r>
            <a:b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</a:br>
            <a:r>
              <a:rPr lang="ru-RU" i="1" dirty="0">
                <a:solidFill>
                  <a:srgbClr val="0B5AB2"/>
                </a:solidFill>
                <a:latin typeface="Montserrat" pitchFamily="2" charset="0"/>
              </a:rPr>
              <a:t>(репетиторы, услуги такси, курьеров, </a:t>
            </a:r>
            <a:r>
              <a:rPr lang="kk-KZ" i="1" dirty="0">
                <a:solidFill>
                  <a:srgbClr val="0B5AB2"/>
                </a:solidFill>
                <a:latin typeface="Montserrat" pitchFamily="2" charset="0"/>
              </a:rPr>
              <a:t>фриланс)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9C51AC19-AF2E-45DE-B6D0-8947A51F060A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BE1E64-0546-482A-AD65-B06AC41DFD49}"/>
              </a:ext>
            </a:extLst>
          </p:cNvPr>
          <p:cNvSpPr/>
          <p:nvPr/>
        </p:nvSpPr>
        <p:spPr>
          <a:xfrm>
            <a:off x="511535" y="1364738"/>
            <a:ext cx="5692712" cy="482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Распространяется на оказание услуг физическим лицам </a:t>
            </a: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посредством интернет-платформы</a:t>
            </a: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, обеспечивающей достоверную фиксацию суммы дохода за оказанные услуги</a:t>
            </a:r>
          </a:p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Регистрация через мобильное приложение независимого работника, </a:t>
            </a: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 индивидуальный предприниматель</a:t>
            </a:r>
            <a:endParaRPr lang="ru-RU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Ставка единого платежа составляет </a:t>
            </a: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4% от дохода </a:t>
            </a: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независимого работника, зафиксированного интернет-платформой и распределяется: </a:t>
            </a: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1%</a:t>
            </a: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– индивидуальный подоходный налог, </a:t>
            </a: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3%</a:t>
            </a: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– социальные платежи</a:t>
            </a:r>
          </a:p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 являются плательщиками НДС</a:t>
            </a:r>
          </a:p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Единый платеж удерживается и перечисляется с доходов независимого работника интернет-платформой</a:t>
            </a:r>
          </a:p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Предельный доход – </a:t>
            </a:r>
            <a:r>
              <a:rPr lang="ru-RU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4000 МРП в год</a:t>
            </a:r>
          </a:p>
          <a:p>
            <a:pPr marL="457189" indent="-457189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Запрет на принятие на вычет расходов по услугам, товарам, приобретенным от независимого работника юридическими лицами и индивидуальными предпринимателями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72921F-EBDE-40E4-8D61-9F6689977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72" y="1798708"/>
            <a:ext cx="4023709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710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Упрощенный порядок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:a16="http://schemas.microsoft.com/office/drawing/2014/main" id="{B041A517-B83C-83A4-B56C-A3E11B2D5FD0}"/>
              </a:ext>
            </a:extLst>
          </p:cNvPr>
          <p:cNvSpPr/>
          <p:nvPr/>
        </p:nvSpPr>
        <p:spPr>
          <a:xfrm>
            <a:off x="3019524" y="1792168"/>
            <a:ext cx="1563874" cy="968348"/>
          </a:xfrm>
          <a:prstGeom prst="round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SemiBold" pitchFamily="2" charset="-52"/>
              </a:rPr>
              <a:t>МАГАЗИНЫ У ДОМА</a:t>
            </a:r>
          </a:p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Montserrat SemiBold" pitchFamily="2" charset="-52"/>
              </a:rPr>
              <a:t>розничный налог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0877" y="1780794"/>
            <a:ext cx="991400" cy="991096"/>
            <a:chOff x="1263865" y="2679727"/>
            <a:chExt cx="1098336" cy="1098000"/>
          </a:xfrm>
        </p:grpSpPr>
        <p:sp>
          <p:nvSpPr>
            <p:cNvPr id="8" name="Прямоугольник: скругленные углы 26">
              <a:extLst>
                <a:ext uri="{FF2B5EF4-FFF2-40B4-BE49-F238E27FC236}">
                  <a16:creationId xmlns:a16="http://schemas.microsoft.com/office/drawing/2014/main" id="{B041A517-B83C-83A4-B56C-A3E11B2D5FD0}"/>
                </a:ext>
              </a:extLst>
            </p:cNvPr>
            <p:cNvSpPr/>
            <p:nvPr/>
          </p:nvSpPr>
          <p:spPr>
            <a:xfrm>
              <a:off x="1263865" y="2679727"/>
              <a:ext cx="1098336" cy="109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38100" sx="102000" sy="102000" algn="ctr" rotWithShape="0">
                <a:prstClr val="black">
                  <a:alpha val="29000"/>
                </a:prstClr>
              </a:outerShdw>
            </a:effectLst>
          </p:spPr>
          <p:txBody>
            <a:bodyPr spcFirstLastPara="0" vert="horz" wrap="square" lIns="232411" tIns="205345" rIns="232411" bIns="205345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SemiBold" pitchFamily="2" charset="-52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449683" y="3057911"/>
              <a:ext cx="726702" cy="347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 SemiBold" pitchFamily="2" charset="-52"/>
                </a:rPr>
                <a:t>ОПТ</a:t>
              </a: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>
            <a:off x="1362419" y="2276342"/>
            <a:ext cx="14461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4708525" y="2276342"/>
            <a:ext cx="7301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 flipV="1">
            <a:off x="4708525" y="1963808"/>
            <a:ext cx="730132" cy="252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366248" y="1720675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SemiBold" pitchFamily="2" charset="-52"/>
              </a:rPr>
              <a:t>ФЛ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71753" y="2133084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SemiBold" pitchFamily="2" charset="-52"/>
              </a:rPr>
              <a:t>ФЛ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itchFamily="2" charset="-52"/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flipH="1">
            <a:off x="914743" y="1293235"/>
            <a:ext cx="2071756" cy="3321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itchFamily="2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21273" y="860795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SemiBold" pitchFamily="2" charset="-52"/>
              </a:rPr>
              <a:t>Оплата 100%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itchFamily="2" charset="-52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861640" y="2490032"/>
            <a:ext cx="882613" cy="4497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979023" y="3061730"/>
            <a:ext cx="1765230" cy="598694"/>
            <a:chOff x="3549697" y="4443568"/>
            <a:chExt cx="1552742" cy="588857"/>
          </a:xfrm>
        </p:grpSpPr>
        <p:sp>
          <p:nvSpPr>
            <p:cNvPr id="36" name="Прямоугольник: скругленные углы 26">
              <a:extLst>
                <a:ext uri="{FF2B5EF4-FFF2-40B4-BE49-F238E27FC236}">
                  <a16:creationId xmlns:a16="http://schemas.microsoft.com/office/drawing/2014/main" id="{B041A517-B83C-83A4-B56C-A3E11B2D5FD0}"/>
                </a:ext>
              </a:extLst>
            </p:cNvPr>
            <p:cNvSpPr/>
            <p:nvPr/>
          </p:nvSpPr>
          <p:spPr>
            <a:xfrm>
              <a:off x="3549699" y="4443568"/>
              <a:ext cx="1552739" cy="588857"/>
            </a:xfrm>
            <a:prstGeom prst="roundRect">
              <a:avLst/>
            </a:prstGeom>
            <a:solidFill>
              <a:srgbClr val="C00000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38100" sx="102000" sy="102000" algn="ctr" rotWithShape="0">
                <a:prstClr val="black">
                  <a:alpha val="29000"/>
                </a:prstClr>
              </a:outerShdw>
            </a:effectLst>
          </p:spPr>
          <p:txBody>
            <a:bodyPr spcFirstLastPara="0" vert="horz" wrap="square" lIns="232411" tIns="205345" rIns="232411" bIns="205345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49697" y="4536259"/>
              <a:ext cx="1552742" cy="417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B0604020202020204" charset="-52"/>
                  <a:ea typeface="Roboto Condensed" panose="020B0604020202020204" charset="0"/>
                  <a:cs typeface="+mn-cs"/>
                </a:rPr>
                <a:t>Контрольный счет НДС – 12%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30674" y="3188766"/>
            <a:ext cx="6161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Конечная ставка к 2030 году:</a:t>
            </a:r>
          </a:p>
          <a:p>
            <a:pPr marL="3619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0%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на доходы, подтвержденные расходами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(ЭСФ, ДТ, ФОТ и т.п.)</a:t>
            </a:r>
          </a:p>
          <a:p>
            <a:pPr marL="3619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10%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на доходы, неподтвержденные расходами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5378" y="461473"/>
            <a:ext cx="4518019" cy="2542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180975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Условия применения: 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предел дохода и кол-во работников будет определено по итогам 1-го полугодия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 2023 года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 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неплательщик НДС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только ИП 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B2C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(ставка 0 и 10%)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B2B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(ставка 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0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%)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 выпиской ЭСФ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ФОТ вычитается из оборота</a:t>
            </a:r>
          </a:p>
          <a:p>
            <a:pPr marL="628650" marR="0" lvl="0" indent="-18097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автозаполнение ФНО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06231"/>
              </p:ext>
            </p:extLst>
          </p:nvPr>
        </p:nvGraphicFramePr>
        <p:xfrm>
          <a:off x="486274" y="4491800"/>
          <a:ext cx="4879974" cy="2174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26658">
                  <a:extLst>
                    <a:ext uri="{9D8B030D-6E8A-4147-A177-3AD203B41FA5}">
                      <a16:colId xmlns:a16="http://schemas.microsoft.com/office/drawing/2014/main" val="963215008"/>
                    </a:ext>
                  </a:extLst>
                </a:gridCol>
                <a:gridCol w="1626658">
                  <a:extLst>
                    <a:ext uri="{9D8B030D-6E8A-4147-A177-3AD203B41FA5}">
                      <a16:colId xmlns:a16="http://schemas.microsoft.com/office/drawing/2014/main" val="1603315631"/>
                    </a:ext>
                  </a:extLst>
                </a:gridCol>
                <a:gridCol w="1626658">
                  <a:extLst>
                    <a:ext uri="{9D8B030D-6E8A-4147-A177-3AD203B41FA5}">
                      <a16:colId xmlns:a16="http://schemas.microsoft.com/office/drawing/2014/main" val="17127303"/>
                    </a:ext>
                  </a:extLst>
                </a:gridCol>
              </a:tblGrid>
              <a:tr h="27091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en-US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Пример 1:</a:t>
                      </a:r>
                    </a:p>
                  </a:txBody>
                  <a:tcPr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Пример 2:</a:t>
                      </a:r>
                    </a:p>
                  </a:txBody>
                  <a:tcPr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411401"/>
                  </a:ext>
                </a:extLst>
              </a:tr>
              <a:tr h="27091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Оборот</a:t>
                      </a:r>
                      <a:endParaRPr lang="en-US" sz="16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243866"/>
                  </a:ext>
                </a:extLst>
              </a:tr>
              <a:tr h="27091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Подтверждено</a:t>
                      </a:r>
                      <a:endParaRPr lang="en-US" sz="16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</a:t>
                      </a:r>
                      <a:endParaRPr lang="en-US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75041"/>
                  </a:ext>
                </a:extLst>
              </a:tr>
              <a:tr h="3838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Расчет налога</a:t>
                      </a:r>
                      <a:endParaRPr lang="en-US" sz="16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90 х 0% + (100-90) х 10% =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 млн.</a:t>
                      </a:r>
                      <a:endParaRPr lang="en-US" sz="20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10 х 0% + (100-10) х 10% = </a:t>
                      </a: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9 млн.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24082"/>
                  </a:ext>
                </a:extLst>
              </a:tr>
              <a:tr h="42895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Эффективная ставка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b="1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1%</a:t>
                      </a:r>
                      <a:endParaRPr lang="en-US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b="1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9%</a:t>
                      </a:r>
                      <a:endParaRPr lang="en-US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17098"/>
                  </a:ext>
                </a:extLst>
              </a:tr>
              <a:tr h="27091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Доход для ВД </a:t>
                      </a:r>
                      <a:endParaRPr lang="en-US" sz="16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</a:t>
                      </a:r>
                      <a:endParaRPr lang="en-US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90</a:t>
                      </a:r>
                      <a:endParaRPr lang="en-US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1934115"/>
                  </a:ext>
                </a:extLst>
              </a:tr>
            </a:tbl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3846636" y="4194282"/>
            <a:ext cx="159202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млн. тенге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26583"/>
              </p:ext>
            </p:extLst>
          </p:nvPr>
        </p:nvGraphicFramePr>
        <p:xfrm>
          <a:off x="6135449" y="4222560"/>
          <a:ext cx="5287350" cy="24688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5113">
                  <a:extLst>
                    <a:ext uri="{9D8B030D-6E8A-4147-A177-3AD203B41FA5}">
                      <a16:colId xmlns:a16="http://schemas.microsoft.com/office/drawing/2014/main" val="9632150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3315631"/>
                    </a:ext>
                  </a:extLst>
                </a:gridCol>
                <a:gridCol w="2179637">
                  <a:extLst>
                    <a:ext uri="{9D8B030D-6E8A-4147-A177-3AD203B41FA5}">
                      <a16:colId xmlns:a16="http://schemas.microsoft.com/office/drawing/2014/main" val="17127303"/>
                    </a:ext>
                  </a:extLst>
                </a:gridCol>
              </a:tblGrid>
              <a:tr h="41920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Год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Ставка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Доход для ВД 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(%</a:t>
                      </a:r>
                      <a:r>
                        <a:rPr lang="ru-RU" sz="1600" b="0" i="1" kern="1200" baseline="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 от доходов без расходов)</a:t>
                      </a:r>
                      <a:endParaRPr lang="ru-RU" sz="1600" b="0" i="1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411401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2025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 и 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50%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243866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2026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 и 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60%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75041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2027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 и 7%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70%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24082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2028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 и 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80%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17098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2029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 и 9%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90%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934115"/>
                  </a:ext>
                </a:extLst>
              </a:tr>
              <a:tr h="2348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2030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 и 10%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100%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5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5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162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Администрирование электронной торговли</a:t>
            </a: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9C51AC19-AF2E-45DE-B6D0-8947A51F060A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CFB52-9691-461C-9B8C-EAB070A98E85}"/>
              </a:ext>
            </a:extLst>
          </p:cNvPr>
          <p:cNvSpPr txBox="1"/>
          <p:nvPr/>
        </p:nvSpPr>
        <p:spPr>
          <a:xfrm>
            <a:off x="251789" y="1330875"/>
            <a:ext cx="46647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B0604020202020204" charset="0"/>
              </a:rPr>
              <a:t>СТАТИСТИКА по НП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rgbClr val="002060"/>
                </a:solidFill>
                <a:latin typeface="Montserrat" pitchFamily="2" charset="-52"/>
                <a:ea typeface="Roboto Condensed" panose="020B0604020202020204" charset="0"/>
              </a:rPr>
              <a:t>(осуществляющих торговлю через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rgbClr val="002060"/>
                </a:solidFill>
                <a:latin typeface="Montserrat" pitchFamily="2" charset="-52"/>
                <a:ea typeface="Roboto Condensed" panose="020B0604020202020204" charset="0"/>
              </a:rPr>
              <a:t>электронные торговые площадки)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1BC1DB-21AC-4D12-9768-6DA6D6F648B4}"/>
              </a:ext>
            </a:extLst>
          </p:cNvPr>
          <p:cNvSpPr txBox="1"/>
          <p:nvPr/>
        </p:nvSpPr>
        <p:spPr>
          <a:xfrm>
            <a:off x="796840" y="5298846"/>
            <a:ext cx="39408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*Уплата отсутствует в связи с налоговыми каникулами для субъектов, применяющих СНР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с 01.01.2020г. по 31.12.2022г.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C8E18E-9A6B-46F4-965C-3D7154C94114}"/>
              </a:ext>
            </a:extLst>
          </p:cNvPr>
          <p:cNvSpPr txBox="1"/>
          <p:nvPr/>
        </p:nvSpPr>
        <p:spPr>
          <a:xfrm>
            <a:off x="6493565" y="893952"/>
            <a:ext cx="466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Montserrat" pitchFamily="2" charset="-52"/>
                <a:ea typeface="Roboto Condensed" panose="020B0604020202020204" charset="0"/>
              </a:rPr>
              <a:t>ПРОБЛЕМЫ: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72CB3-23CE-4FC7-A185-FC918783C600}"/>
              </a:ext>
            </a:extLst>
          </p:cNvPr>
          <p:cNvSpPr txBox="1"/>
          <p:nvPr/>
        </p:nvSpPr>
        <p:spPr>
          <a:xfrm>
            <a:off x="6204379" y="1245966"/>
            <a:ext cx="5383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Отсутствуют качественные статистические данные по участникам электронной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 торговли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 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Высокий риск неисполнения налоговых обязательств после налоговых каникул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44BF7-0E03-48BB-B1B7-79C1973D72F0}"/>
              </a:ext>
            </a:extLst>
          </p:cNvPr>
          <p:cNvSpPr txBox="1"/>
          <p:nvPr/>
        </p:nvSpPr>
        <p:spPr>
          <a:xfrm>
            <a:off x="6204378" y="2991757"/>
            <a:ext cx="5383720" cy="3359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Calibri Light" panose="020F0302020204030204" pitchFamily="34" charset="0"/>
              </a:rPr>
              <a:t>В рамках Пилота «Электронная торговля товарами» и создания специального налогового режима ЭТТ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Calibri Light" panose="020F030202020403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Calibri Light" panose="020F0302020204030204" pitchFamily="34" charset="0"/>
              </a:rPr>
              <a:t>Преимущество для продавца: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единая налоговая ставка – 4%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(подоходный и соц. налоги)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равномерная уплата налога</a:t>
            </a:r>
          </a:p>
          <a:p>
            <a:pPr marL="714375" indent="-171450" algn="just">
              <a:buFont typeface="Arial" panose="020B0604020202020204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уплату производит Агент 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(электронная торговая площадка)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предзаполнение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 ФНО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предупреждение неисполнения налоговых обязательств  </a:t>
            </a:r>
            <a:endParaRPr lang="ru-RU" sz="14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alibri Light" panose="020F0302020204030204" pitchFamily="34" charset="0"/>
            </a:endParaRP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информация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 будет использоваться при ВД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Calibri Light" panose="020F030202020403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14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Calibri Light" panose="020F0302020204030204" pitchFamily="34" charset="0"/>
              </a:rPr>
              <a:t>Преимущество для налогового органа: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100% охват продавцов электронной торговли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качественное налоговое администрирование</a:t>
            </a:r>
          </a:p>
          <a:p>
            <a:pPr marL="71437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 Light" panose="020F0302020204030204" pitchFamily="34" charset="0"/>
              </a:rPr>
              <a:t>качественные статистические данные с электронных торговых площадок о деятельности продавцов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5F4400-2B2B-41F6-9606-89A994FECE3D}"/>
              </a:ext>
            </a:extLst>
          </p:cNvPr>
          <p:cNvSpPr txBox="1"/>
          <p:nvPr/>
        </p:nvSpPr>
        <p:spPr>
          <a:xfrm>
            <a:off x="6790910" y="2611525"/>
            <a:ext cx="4070074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b="1" dirty="0">
                <a:solidFill>
                  <a:srgbClr val="00863D"/>
                </a:solidFill>
                <a:latin typeface="Montserrat" pitchFamily="2" charset="-52"/>
                <a:ea typeface="Roboto Condensed" panose="020B0604020202020204" charset="0"/>
              </a:rPr>
              <a:t>ПРЕДЛОЖЕНИЯ: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558FD13B-061C-4B1C-BE2E-0528C0832D0D}"/>
              </a:ext>
            </a:extLst>
          </p:cNvPr>
          <p:cNvGraphicFramePr>
            <a:graphicFrameLocks noGrp="1"/>
          </p:cNvGraphicFramePr>
          <p:nvPr/>
        </p:nvGraphicFramePr>
        <p:xfrm>
          <a:off x="840739" y="2395796"/>
          <a:ext cx="3693161" cy="2576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0639">
                  <a:extLst>
                    <a:ext uri="{9D8B030D-6E8A-4147-A177-3AD203B41FA5}">
                      <a16:colId xmlns:a16="http://schemas.microsoft.com/office/drawing/2014/main" val="2703914470"/>
                    </a:ext>
                  </a:extLst>
                </a:gridCol>
                <a:gridCol w="1392522">
                  <a:extLst>
                    <a:ext uri="{9D8B030D-6E8A-4147-A177-3AD203B41FA5}">
                      <a16:colId xmlns:a16="http://schemas.microsoft.com/office/drawing/2014/main" val="2255391362"/>
                    </a:ext>
                  </a:extLst>
                </a:gridCol>
              </a:tblGrid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Всего (ЮЛ+ИП)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84 942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87156"/>
                  </a:ext>
                </a:extLst>
              </a:tr>
              <a:tr h="306033">
                <a:tc gridSpan="2"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 крупные площадки </a:t>
                      </a:r>
                      <a:r>
                        <a:rPr lang="ru-RU" sz="1600" b="0" i="1" u="none" strike="noStrike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(продавцы</a:t>
                      </a:r>
                      <a:r>
                        <a:rPr lang="ru-RU" sz="16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23444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266700"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Wildberries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40 000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263641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266700"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Kaspi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30 000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85147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266700"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OZON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10 000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899224"/>
                  </a:ext>
                </a:extLst>
              </a:tr>
              <a:tr h="329660">
                <a:tc gridSpan="2">
                  <a:txBody>
                    <a:bodyPr/>
                    <a:lstStyle/>
                    <a:p>
                      <a:pPr marL="85725" marR="0" indent="4763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Статистика  по полученным доходам НП </a:t>
                      </a:r>
                      <a:r>
                        <a:rPr lang="ru-RU" sz="1600" b="0" i="1" u="none" strike="noStrike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(участники </a:t>
                      </a:r>
                      <a:r>
                        <a:rPr lang="ru-RU" sz="16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торговли):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46057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 полугодие 2022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67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78 млрд.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Уплачено налогов*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799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10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MinFi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B59B2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CA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21057</TotalTime>
  <Words>1800</Words>
  <Application>Microsoft Office PowerPoint</Application>
  <PresentationFormat>Широкоэкранный</PresentationFormat>
  <Paragraphs>305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Montserrat SemiBold</vt:lpstr>
      <vt:lpstr>Wingdings</vt:lpstr>
      <vt:lpstr>Calibri Light</vt:lpstr>
      <vt:lpstr>Arial</vt:lpstr>
      <vt:lpstr>Montserrat ExtraBold</vt:lpstr>
      <vt:lpstr>Montserrat Medium</vt:lpstr>
      <vt:lpstr>Montserrat</vt:lpstr>
      <vt:lpstr>Roboto Condensed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Сулейменов Азамат Жанабергенулы</dc:creator>
  <cp:lastModifiedBy>User</cp:lastModifiedBy>
  <cp:revision>481</cp:revision>
  <cp:lastPrinted>2023-05-04T11:19:04Z</cp:lastPrinted>
  <dcterms:created xsi:type="dcterms:W3CDTF">2022-08-06T05:50:26Z</dcterms:created>
  <dcterms:modified xsi:type="dcterms:W3CDTF">2023-09-08T04:20:22Z</dcterms:modified>
</cp:coreProperties>
</file>